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928" r:id="rId5"/>
    <p:sldId id="259" r:id="rId6"/>
    <p:sldId id="924" r:id="rId7"/>
    <p:sldId id="265" r:id="rId8"/>
    <p:sldId id="266" r:id="rId9"/>
    <p:sldId id="267" r:id="rId10"/>
    <p:sldId id="895" r:id="rId11"/>
    <p:sldId id="892" r:id="rId12"/>
    <p:sldId id="897" r:id="rId13"/>
    <p:sldId id="929" r:id="rId14"/>
    <p:sldId id="263" r:id="rId15"/>
    <p:sldId id="264" r:id="rId16"/>
    <p:sldId id="269" r:id="rId17"/>
    <p:sldId id="1099" r:id="rId18"/>
    <p:sldId id="262" r:id="rId19"/>
    <p:sldId id="894" r:id="rId20"/>
    <p:sldId id="898" r:id="rId21"/>
    <p:sldId id="899" r:id="rId22"/>
    <p:sldId id="1102" r:id="rId23"/>
    <p:sldId id="930" r:id="rId24"/>
    <p:sldId id="1097" r:id="rId2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41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icol\Desktop\AG%202026\AG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icol\Desktop\AG%202026\AG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800" b="1" dirty="0"/>
              <a:t>Nombre d’inclusions par année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solidFill>
          <a:schemeClr val="lt1"/>
        </a:solidFill>
        <a:ln w="12700" cap="flat" cmpd="sng" algn="ctr">
          <a:solidFill>
            <a:schemeClr val="dk1"/>
          </a:solidFill>
          <a:prstDash val="solid"/>
          <a:miter lim="800000"/>
        </a:ln>
        <a:effectLst/>
        <a:sp3d contourW="12700">
          <a:contourClr>
            <a:schemeClr val="dk1"/>
          </a:contourClr>
        </a:sp3d>
      </c:spPr>
    </c:sideWall>
    <c:backWall>
      <c:thickness val="0"/>
      <c:spPr>
        <a:solidFill>
          <a:schemeClr val="lt1"/>
        </a:solidFill>
        <a:ln w="12700" cap="flat" cmpd="sng" algn="ctr">
          <a:solidFill>
            <a:schemeClr val="dk1"/>
          </a:solidFill>
          <a:prstDash val="solid"/>
          <a:miter lim="800000"/>
        </a:ln>
        <a:effectLst/>
        <a:sp3d contourW="12700">
          <a:contourClr>
            <a:schemeClr val="dk1"/>
          </a:contourClr>
        </a:sp3d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numRef>
              <c:f>Sheet1!$A$1:$K$1</c:f>
              <c:numCache>
                <c:formatCode>General</c:formatCod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</c:numCache>
            </c:numRef>
          </c:cat>
          <c:val>
            <c:numRef>
              <c:f>Sheet1!$A$2:$K$2</c:f>
              <c:numCache>
                <c:formatCode>General</c:formatCode>
                <c:ptCount val="11"/>
                <c:pt idx="0">
                  <c:v>5</c:v>
                </c:pt>
                <c:pt idx="1">
                  <c:v>77</c:v>
                </c:pt>
                <c:pt idx="2">
                  <c:v>234</c:v>
                </c:pt>
                <c:pt idx="3">
                  <c:v>329</c:v>
                </c:pt>
                <c:pt idx="4">
                  <c:v>347</c:v>
                </c:pt>
                <c:pt idx="5">
                  <c:v>293</c:v>
                </c:pt>
                <c:pt idx="6">
                  <c:v>368</c:v>
                </c:pt>
                <c:pt idx="7">
                  <c:v>474</c:v>
                </c:pt>
                <c:pt idx="8">
                  <c:v>503</c:v>
                </c:pt>
                <c:pt idx="9">
                  <c:v>632</c:v>
                </c:pt>
                <c:pt idx="10">
                  <c:v>806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82-45F0-838D-D46E5E3CBC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973215424"/>
        <c:axId val="973211104"/>
        <c:axId val="0"/>
      </c:bar3DChart>
      <c:catAx>
        <c:axId val="973215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973211104"/>
        <c:crosses val="autoZero"/>
        <c:auto val="1"/>
        <c:lblAlgn val="ctr"/>
        <c:lblOffset val="100"/>
        <c:noMultiLvlLbl val="0"/>
      </c:catAx>
      <c:valAx>
        <c:axId val="973211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97321542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nombre d'inclusions par mois en 2025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Sheet1!$A$26:$L$26</c:f>
              <c:strCache>
                <c:ptCount val="12"/>
                <c:pt idx="0">
                  <c:v>janvier </c:v>
                </c:pt>
                <c:pt idx="1">
                  <c:v>fevrier</c:v>
                </c:pt>
                <c:pt idx="2">
                  <c:v>mars</c:v>
                </c:pt>
                <c:pt idx="3">
                  <c:v>avril</c:v>
                </c:pt>
                <c:pt idx="4">
                  <c:v>mai</c:v>
                </c:pt>
                <c:pt idx="5">
                  <c:v>juin</c:v>
                </c:pt>
                <c:pt idx="6">
                  <c:v>juillet</c:v>
                </c:pt>
                <c:pt idx="7">
                  <c:v>aout</c:v>
                </c:pt>
                <c:pt idx="8">
                  <c:v>septembre</c:v>
                </c:pt>
                <c:pt idx="9">
                  <c:v>octobre</c:v>
                </c:pt>
                <c:pt idx="10">
                  <c:v>novembre</c:v>
                </c:pt>
                <c:pt idx="11">
                  <c:v>decembre</c:v>
                </c:pt>
              </c:strCache>
            </c:strRef>
          </c:cat>
          <c:val>
            <c:numRef>
              <c:f>Sheet1!$A$27:$L$27</c:f>
              <c:numCache>
                <c:formatCode>General</c:formatCode>
                <c:ptCount val="12"/>
                <c:pt idx="0">
                  <c:v>61</c:v>
                </c:pt>
                <c:pt idx="1">
                  <c:v>69</c:v>
                </c:pt>
                <c:pt idx="2">
                  <c:v>63</c:v>
                </c:pt>
                <c:pt idx="3">
                  <c:v>73</c:v>
                </c:pt>
                <c:pt idx="4">
                  <c:v>66</c:v>
                </c:pt>
                <c:pt idx="5">
                  <c:v>53</c:v>
                </c:pt>
                <c:pt idx="6">
                  <c:v>44</c:v>
                </c:pt>
                <c:pt idx="7">
                  <c:v>39</c:v>
                </c:pt>
                <c:pt idx="8">
                  <c:v>100</c:v>
                </c:pt>
                <c:pt idx="9">
                  <c:v>99</c:v>
                </c:pt>
                <c:pt idx="10">
                  <c:v>67</c:v>
                </c:pt>
                <c:pt idx="11">
                  <c:v>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95-4F88-9769-D6938159EAE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87310463"/>
        <c:axId val="1487312863"/>
      </c:barChart>
      <c:catAx>
        <c:axId val="14873104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487312863"/>
        <c:crosses val="autoZero"/>
        <c:auto val="1"/>
        <c:lblAlgn val="ctr"/>
        <c:lblOffset val="100"/>
        <c:noMultiLvlLbl val="0"/>
      </c:catAx>
      <c:valAx>
        <c:axId val="14873128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4873104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1E8CCA-8F6F-4572-AB23-130A33C5B6BA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7C9CE9-3733-4AE7-903A-9C2B316473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20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7C9CE9-3733-4AE7-903A-9C2B3164733C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3873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2A0DCD-6825-366C-D96B-CB008CACA5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19C2E40-A0A8-4DFC-D73D-4E12DE42CE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65E036E-96CB-AB21-41B6-329B8EF18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98613-DAB7-45DD-8C6B-07127689572C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22F640A-8EBE-9712-AF93-125B0A7FF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FF4BEDC-560F-2945-DB1B-F03A894F2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33616-67EC-4787-92DF-5E3B8497ED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0797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FFE291-07E8-3F9E-5D04-5F865F140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6A38FD4-FA5C-2783-DE48-8558FB5D1F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0B94057-C99F-1DFB-1760-41B9DD1CA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98613-DAB7-45DD-8C6B-07127689572C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A523CC-9EF9-6BD4-F917-1F34EA2CF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D16369-B030-D08C-8D32-BAD921FEE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33616-67EC-4787-92DF-5E3B8497ED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605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AA80BF-3526-4BC2-F9D8-D607609F9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AF7D17B-4C86-C31C-CB1E-B9C82106EE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4D749D-4CFA-8147-C5CB-861504A12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98613-DAB7-45DD-8C6B-07127689572C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2551556-91BF-27B1-0798-B33D26DCB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71B0E37-43DC-A590-C126-D00574C81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33616-67EC-4787-92DF-5E3B8497ED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6704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729FDB-E4E7-1AC6-0CCD-8283026DC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2ECF7EE-E532-7E2C-0E47-02425EB27E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E28651F-0F4A-C517-0325-88530A4A5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B8D8C4A-E687-F1A8-E2FA-BD09A94EE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98613-DAB7-45DD-8C6B-07127689572C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7DAA050-2180-A436-BBA9-22445F47D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A7F166F-509C-E1A4-0605-D533EB6A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33616-67EC-4787-92DF-5E3B8497ED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6175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9D2FC0-5A67-088A-7694-C77902852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5568A4-6785-6963-F123-CD30CF3385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91D26C0-23AA-2C30-9B6C-56274D8D15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2E340C2-46AC-A61A-2725-0A10335B2C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CFCD538-E7F2-7A78-AF41-F8BAADDF24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2D50634-ECBB-8806-8AA7-B5F92568E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98613-DAB7-45DD-8C6B-07127689572C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8A22650-9DFC-F97B-8CDA-5D9DFAF08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8FDD5FE-E0E8-F712-071B-3455052CF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33616-67EC-4787-92DF-5E3B8497ED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5444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E768DB-BEF1-B3F1-A4D9-A1EA0DAD9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E1B9331-10B2-7F3A-331F-D8D505028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98613-DAB7-45DD-8C6B-07127689572C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FDF1216-FC43-82D1-1223-B86AEB4C8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0F4F711-D9B1-542D-6841-1F7F7F519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33616-67EC-4787-92DF-5E3B8497ED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2475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6DCF23C-2C8F-1FAF-DC97-AB5CB542C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98613-DAB7-45DD-8C6B-07127689572C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C929232-949B-01AE-6A90-FF94CF885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F63A27C-7389-E3C7-1D60-646A7DC42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33616-67EC-4787-92DF-5E3B8497ED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1384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367369-28FA-386C-D885-984E50193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627A258-B255-4D2A-1B1E-9D6B334AAF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2CC4DD4-E54B-D0B7-F9EF-44DFDCADD9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83DB6C1-238B-860A-0A59-0E7B4F8EC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98613-DAB7-45DD-8C6B-07127689572C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EFC2DFA-A636-6C03-3F5C-4D48CA7EE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F0D5F42-A26A-C116-15F5-EE465B560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33616-67EC-4787-92DF-5E3B8497ED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3606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45B0F7-1436-73F1-5BD5-7419EFB75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CA099DA-7E67-2394-65B8-5A6D9F83C2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66DDB82-2C58-94C5-1772-4352C6E5F8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4DFD3BF-20BA-47EF-0375-F4B75C417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98613-DAB7-45DD-8C6B-07127689572C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98D534A-04EC-9E3D-97FB-677BF22DF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CC1498B-9168-04EE-8E62-0B219951F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33616-67EC-4787-92DF-5E3B8497ED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143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FF37AB-B809-D006-752A-09D8372F7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81CB855-44FD-7DFC-6125-CEFEA81AE9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CD7F10-73B0-44D0-E2C8-E893BAB00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98613-DAB7-45DD-8C6B-07127689572C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A13919-6260-5C0B-8467-8B849CBF4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AB6877C-4F5A-A435-1F2E-B7858A877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33616-67EC-4787-92DF-5E3B8497ED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3834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EE4B5FA-A12F-E1A4-4651-0066F4EF7E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98314FB-5F11-8ED3-B754-EC8E74A8EA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D08E18-30BE-A381-3209-423DCF89C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98613-DAB7-45DD-8C6B-07127689572C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45D4B9-8DBC-C0D9-CB97-5BBB70EE7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8899AE6-5A20-394B-CD59-304D2AAEF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33616-67EC-4787-92DF-5E3B8497ED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4443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F12221F-886B-70AA-ED32-C0191D4E8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ADCE27E-E90F-756F-DDB3-20979381E3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828F511-F838-FEA3-DE6D-1D70DA954A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98613-DAB7-45DD-8C6B-07127689572C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9330D66-90AC-E779-7CC1-F6BEFDA5E9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69DEAA-430B-BBD3-6EF3-7FAA9F2A9B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033616-67EC-4787-92DF-5E3B8497ED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8082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70D2CD-1F6B-B10B-6953-58EEBE42E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77730"/>
            <a:ext cx="10515600" cy="1809136"/>
          </a:xfrm>
        </p:spPr>
        <p:txBody>
          <a:bodyPr>
            <a:normAutofit fontScale="90000"/>
          </a:bodyPr>
          <a:lstStyle/>
          <a:p>
            <a:r>
              <a:rPr lang="fr-FR" dirty="0">
                <a:latin typeface="+mn-lt"/>
              </a:rPr>
              <a:t>            </a:t>
            </a:r>
            <a:r>
              <a:rPr lang="fr-FR" sz="6000" dirty="0">
                <a:latin typeface="+mn-lt"/>
              </a:rPr>
              <a:t>LIMOUSIN SPORT SANTE</a:t>
            </a:r>
            <a:br>
              <a:rPr lang="fr-FR" sz="6000" dirty="0">
                <a:latin typeface="+mn-lt"/>
              </a:rPr>
            </a:br>
            <a:r>
              <a:rPr lang="fr-FR" sz="6000" dirty="0">
                <a:latin typeface="+mn-lt"/>
              </a:rPr>
              <a:t>			</a:t>
            </a:r>
            <a:r>
              <a:rPr lang="fr-FR" sz="4000" dirty="0">
                <a:latin typeface="+mn-lt"/>
              </a:rPr>
              <a:t>assemblée générale</a:t>
            </a:r>
            <a:br>
              <a:rPr lang="fr-FR" sz="4000" dirty="0">
                <a:latin typeface="+mn-lt"/>
              </a:rPr>
            </a:br>
            <a:r>
              <a:rPr lang="fr-FR" sz="4000" dirty="0">
                <a:latin typeface="+mn-lt"/>
              </a:rPr>
              <a:t>				11 juin 2026</a:t>
            </a:r>
            <a:endParaRPr lang="fr-FR" sz="6000" dirty="0">
              <a:latin typeface="+mn-lt"/>
            </a:endParaRPr>
          </a:p>
        </p:txBody>
      </p:sp>
      <p:pic>
        <p:nvPicPr>
          <p:cNvPr id="1026" name="Picture 2" descr="Lancement du dispositif PEPS « Prescription d’Exercice Physique pour la ...">
            <a:extLst>
              <a:ext uri="{FF2B5EF4-FFF2-40B4-BE49-F238E27FC236}">
                <a16:creationId xmlns:a16="http://schemas.microsoft.com/office/drawing/2014/main" id="{1ABA4CA3-5240-5623-E282-788099C6DE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569"/>
            <a:ext cx="2804945" cy="1574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5A226F7-792C-E1E5-A7CC-6BCAACAF90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0"/>
            <a:ext cx="950639" cy="1415845"/>
          </a:xfrm>
          <a:prstGeom prst="rect">
            <a:avLst/>
          </a:prstGeom>
        </p:spPr>
      </p:pic>
      <p:pic>
        <p:nvPicPr>
          <p:cNvPr id="1028" name="Picture 4" descr="Maison sport santé de l’agora à Evry-Courcouronnes | Grand Paris Sud">
            <a:extLst>
              <a:ext uri="{FF2B5EF4-FFF2-40B4-BE49-F238E27FC236}">
                <a16:creationId xmlns:a16="http://schemas.microsoft.com/office/drawing/2014/main" id="{B3AB02AD-5535-6244-D050-F48F48C81F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4059" y="92002"/>
            <a:ext cx="2346126" cy="156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E1398FA-35BD-C02C-D5EC-2D41A918CB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444" y="4699818"/>
            <a:ext cx="11297265" cy="1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067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73FC95-E57C-7FDC-739B-2F365C3C9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               </a:t>
            </a:r>
            <a:r>
              <a:rPr lang="fr-FR" dirty="0">
                <a:latin typeface="+mn-lt"/>
              </a:rPr>
              <a:t>CONSEIL D’ADMINISTRATION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F40FFAE-5228-3319-49F7-5A3E22E3D3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510" y="2072522"/>
            <a:ext cx="10302543" cy="409799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B22C2E8-6E48-B7FD-256C-4EF867986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1770" y="357188"/>
            <a:ext cx="89535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702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2EE2F3-C953-5663-315A-066F9165A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471" y="365125"/>
            <a:ext cx="11088329" cy="1325563"/>
          </a:xfrm>
        </p:spPr>
        <p:txBody>
          <a:bodyPr>
            <a:normAutofit/>
          </a:bodyPr>
          <a:lstStyle/>
          <a:p>
            <a:r>
              <a:rPr lang="fr-FR" dirty="0"/>
              <a:t>                        </a:t>
            </a:r>
            <a:r>
              <a:rPr lang="fr-FR" dirty="0">
                <a:latin typeface="+mn-lt"/>
              </a:rPr>
              <a:t>BUREAU ET SALARIES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F7B4C84-02D5-3B8C-310C-1188062C91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5471" y="1825625"/>
            <a:ext cx="5754329" cy="4351338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                       BUREAU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7B78D48B-3CD4-685C-6F40-C2FEFBFD91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92769"/>
            <a:ext cx="5181600" cy="4351338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                   SALARIES </a:t>
            </a:r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r>
              <a:rPr lang="fr-FR" sz="2000" dirty="0"/>
              <a:t>Laetitia MOMAUD: Coordonnatrice PEPS</a:t>
            </a:r>
          </a:p>
          <a:p>
            <a:pPr marL="0" indent="0">
              <a:buNone/>
            </a:pPr>
            <a:r>
              <a:rPr lang="fr-FR" sz="2000" dirty="0"/>
              <a:t>Philippe FREDON: Educateur</a:t>
            </a:r>
          </a:p>
          <a:p>
            <a:pPr marL="0" indent="0">
              <a:buNone/>
            </a:pPr>
            <a:r>
              <a:rPr lang="fr-FR" sz="2000" dirty="0"/>
              <a:t>Marion BERTIN: Educatrice</a:t>
            </a:r>
          </a:p>
          <a:p>
            <a:pPr marL="0" indent="0">
              <a:buNone/>
            </a:pPr>
            <a:r>
              <a:rPr lang="fr-FR" sz="2000" dirty="0"/>
              <a:t>Camille BALET: Educatrice</a:t>
            </a:r>
          </a:p>
          <a:p>
            <a:pPr marL="0" indent="0">
              <a:buNone/>
            </a:pPr>
            <a:r>
              <a:rPr lang="fr-FR" sz="2000" dirty="0"/>
              <a:t>Laurine DEMOUSSEAU: Educatrice CDD</a:t>
            </a:r>
          </a:p>
          <a:p>
            <a:pPr marL="0" indent="0">
              <a:buNone/>
            </a:pPr>
            <a:r>
              <a:rPr lang="fr-FR" sz="2000" dirty="0"/>
              <a:t>Delphine MEYNIER: Secrétaire Comptable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E442409-4D2A-A4BD-E824-69B5DAA05B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097" y="3028336"/>
            <a:ext cx="5308918" cy="251170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4C59517-3F4B-C574-44DD-EE49AAF5C0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957" y="357188"/>
            <a:ext cx="89535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323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4AF46A-D888-C222-ECB8-BE7E0A2E5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latin typeface="+mn-lt"/>
              </a:rPr>
              <a:t>Que porte Limousin Sport sante ?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ECEC771-8D40-BA12-0EA8-B9EFB85452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512" y="1825625"/>
            <a:ext cx="6859547" cy="1603375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fr-FR" sz="2400" dirty="0"/>
              <a:t>Implantées dans toute la France en 2019, elles </a:t>
            </a:r>
            <a:r>
              <a:rPr lang="fr-FR" sz="2400" b="1" dirty="0"/>
              <a:t>orientent </a:t>
            </a:r>
            <a:r>
              <a:rPr lang="fr-FR" sz="2400" dirty="0"/>
              <a:t>et </a:t>
            </a:r>
            <a:r>
              <a:rPr lang="fr-FR" sz="2400" b="1" dirty="0"/>
              <a:t>accompagnent</a:t>
            </a:r>
            <a:r>
              <a:rPr lang="fr-FR" sz="2400" dirty="0"/>
              <a:t> les personnes qui souhaitent pratiquer une activité physique et sportive à des fins de </a:t>
            </a:r>
            <a:r>
              <a:rPr lang="fr-FR" sz="2400" b="1" dirty="0"/>
              <a:t>santé et de bien-être, quel que soit leur âge</a:t>
            </a:r>
            <a:r>
              <a:rPr lang="fr-FR" sz="2400" b="1" u="sng" dirty="0"/>
              <a:t>. </a:t>
            </a:r>
            <a:r>
              <a:rPr lang="fr-FR" sz="2400" u="sng" dirty="0"/>
              <a:t>L’accueil se fait </a:t>
            </a:r>
            <a:r>
              <a:rPr lang="fr-FR" sz="2400" b="1" u="sng" dirty="0"/>
              <a:t>avec ou sans ordonnance</a:t>
            </a:r>
            <a:r>
              <a:rPr lang="fr-FR" sz="2400" u="sng" dirty="0"/>
              <a:t>.</a:t>
            </a:r>
            <a:endParaRPr lang="fr-FR" sz="2400" b="1" u="sng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274D543-2362-5738-2312-1532206657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4232" y="1504424"/>
            <a:ext cx="3038168" cy="202940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07BA67A-2F88-BE19-6F3B-037A7DE1A7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6412" y="3380643"/>
            <a:ext cx="3448695" cy="217336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87873D5-4B66-5742-F079-C3AA3E81A8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5493" y="5801031"/>
            <a:ext cx="9998307" cy="105696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E04702B-004F-CCF8-C130-471FDEE7C3A6}"/>
              </a:ext>
            </a:extLst>
          </p:cNvPr>
          <p:cNvSpPr txBox="1"/>
          <p:nvPr/>
        </p:nvSpPr>
        <p:spPr>
          <a:xfrm>
            <a:off x="307260" y="3955774"/>
            <a:ext cx="6859547" cy="16312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Prescription d'Exercice Physique pour la Santé: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développer,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sur un mode de fonctionnement multi-partenarial,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prescription d'activité physique pour les porteurs de pathologies chroniques et pour toute personne sédentaire, potentiellement à facteurs de risques.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675049E-065E-8350-513F-4B33A7135ADC}"/>
              </a:ext>
            </a:extLst>
          </p:cNvPr>
          <p:cNvSpPr txBox="1"/>
          <p:nvPr/>
        </p:nvSpPr>
        <p:spPr>
          <a:xfrm>
            <a:off x="7216879" y="1995948"/>
            <a:ext cx="1848463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/>
              <a:t>2025: 1298 interventions grand public</a:t>
            </a:r>
          </a:p>
        </p:txBody>
      </p:sp>
    </p:spTree>
    <p:extLst>
      <p:ext uri="{BB962C8B-B14F-4D97-AF65-F5344CB8AC3E}">
        <p14:creationId xmlns:p14="http://schemas.microsoft.com/office/powerpoint/2010/main" val="4147123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6E097DE4-03F0-DE01-DE0C-2BBA4BDB5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124768" cy="1325563"/>
          </a:xfrm>
        </p:spPr>
        <p:txBody>
          <a:bodyPr/>
          <a:lstStyle/>
          <a:p>
            <a:r>
              <a:rPr lang="fr-FR" dirty="0"/>
              <a:t>  </a:t>
            </a:r>
            <a:r>
              <a:rPr lang="fr-FR" dirty="0">
                <a:latin typeface="+mn-lt"/>
              </a:rPr>
              <a:t>LIMOUSIN SPORT SANTE THERAPEUTIQUE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80B38EB-20A9-D95A-8F42-9BDDB785FB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4271"/>
            <a:ext cx="8669594" cy="3224981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dirty="0"/>
              <a:t>Plateformes évaluations/passerelles du programme PEPS</a:t>
            </a:r>
          </a:p>
          <a:p>
            <a:r>
              <a:rPr lang="fr-FR" dirty="0"/>
              <a:t>Relais médecins prescripteurs   / Associations sportives</a:t>
            </a:r>
          </a:p>
          <a:p>
            <a:r>
              <a:rPr lang="fr-FR" dirty="0"/>
              <a:t>Coordonnatrice PEPS : Laetitia MOMAUD</a:t>
            </a:r>
          </a:p>
          <a:p>
            <a:r>
              <a:rPr lang="fr-FR" dirty="0"/>
              <a:t>APA sur prescription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72BB7F4-C3FF-9299-375D-F207EBFE0D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968" y="357188"/>
            <a:ext cx="895350" cy="1333500"/>
          </a:xfrm>
          <a:prstGeom prst="rect">
            <a:avLst/>
          </a:prstGeom>
        </p:spPr>
      </p:pic>
      <p:pic>
        <p:nvPicPr>
          <p:cNvPr id="2050" name="Picture 2" descr="Lancement du dispositif PEPS « Prescription d’Exercice Physique pour la ...">
            <a:extLst>
              <a:ext uri="{FF2B5EF4-FFF2-40B4-BE49-F238E27FC236}">
                <a16:creationId xmlns:a16="http://schemas.microsoft.com/office/drawing/2014/main" id="{5D6593AF-4F7B-68B4-D11C-278CDC7394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6145" y="1956159"/>
            <a:ext cx="2753646" cy="1545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0542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4" descr="Résultat d’images pour  haute vienne">
            <a:extLst>
              <a:ext uri="{FF2B5EF4-FFF2-40B4-BE49-F238E27FC236}">
                <a16:creationId xmlns:a16="http://schemas.microsoft.com/office/drawing/2014/main" id="{0BF3F6D0-241C-FCCF-B8DA-6185FEF7879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267325" y="2538413"/>
            <a:ext cx="1657350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07648CA-C2AC-3A78-83BE-4C81B60FD5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0499" y="181897"/>
            <a:ext cx="6039878" cy="6494205"/>
          </a:xfrm>
          <a:prstGeom prst="rect">
            <a:avLst/>
          </a:prstGeom>
        </p:spPr>
      </p:pic>
      <p:sp>
        <p:nvSpPr>
          <p:cNvPr id="9" name="AutoShape 6" descr="Résultat d’images pour  haute vienne">
            <a:extLst>
              <a:ext uri="{FF2B5EF4-FFF2-40B4-BE49-F238E27FC236}">
                <a16:creationId xmlns:a16="http://schemas.microsoft.com/office/drawing/2014/main" id="{89A32A5B-36F0-031B-C3B8-04081A96620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419725" y="2690813"/>
            <a:ext cx="1657350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AutoShape 8" descr="Résultat d’images pour  haute vienne">
            <a:extLst>
              <a:ext uri="{FF2B5EF4-FFF2-40B4-BE49-F238E27FC236}">
                <a16:creationId xmlns:a16="http://schemas.microsoft.com/office/drawing/2014/main" id="{5BBB2183-4FB6-78B7-B7DA-C9437BE159C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572125" y="2843213"/>
            <a:ext cx="1657350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AutoShape 10" descr="Résultat d’images pour  haute vienne">
            <a:extLst>
              <a:ext uri="{FF2B5EF4-FFF2-40B4-BE49-F238E27FC236}">
                <a16:creationId xmlns:a16="http://schemas.microsoft.com/office/drawing/2014/main" id="{4B1C5697-2719-3C59-D2A2-7A4FB7F858D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724525" y="2995613"/>
            <a:ext cx="1657350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996EC06-3669-2564-69E2-7B620A2117F6}"/>
              </a:ext>
            </a:extLst>
          </p:cNvPr>
          <p:cNvSpPr/>
          <p:nvPr/>
        </p:nvSpPr>
        <p:spPr>
          <a:xfrm>
            <a:off x="7144376" y="3733800"/>
            <a:ext cx="1238865" cy="304800"/>
          </a:xfrm>
          <a:prstGeom prst="roundRect">
            <a:avLst>
              <a:gd name="adj" fmla="val 5000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Limoges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8CE310EB-EF38-625D-4BBE-14B88F35C84D}"/>
              </a:ext>
            </a:extLst>
          </p:cNvPr>
          <p:cNvSpPr/>
          <p:nvPr/>
        </p:nvSpPr>
        <p:spPr>
          <a:xfrm>
            <a:off x="7891935" y="4006338"/>
            <a:ext cx="1034538" cy="253949"/>
          </a:xfrm>
          <a:prstGeom prst="roundRect">
            <a:avLst>
              <a:gd name="adj" fmla="val 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Panazol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C4026AA-FCB4-02FC-9928-586DF6B3CC46}"/>
              </a:ext>
            </a:extLst>
          </p:cNvPr>
          <p:cNvSpPr/>
          <p:nvPr/>
        </p:nvSpPr>
        <p:spPr>
          <a:xfrm>
            <a:off x="6951105" y="4006338"/>
            <a:ext cx="948506" cy="31294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Condat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2851233B-212F-E827-E75F-5AAAE6FA3446}"/>
              </a:ext>
            </a:extLst>
          </p:cNvPr>
          <p:cNvSpPr/>
          <p:nvPr/>
        </p:nvSpPr>
        <p:spPr>
          <a:xfrm>
            <a:off x="6407873" y="3809771"/>
            <a:ext cx="753714" cy="35227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Aixe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6134C6E-12C4-B790-BCE9-15730B582FD6}"/>
              </a:ext>
            </a:extLst>
          </p:cNvPr>
          <p:cNvSpPr/>
          <p:nvPr/>
        </p:nvSpPr>
        <p:spPr>
          <a:xfrm>
            <a:off x="5678149" y="3376457"/>
            <a:ext cx="1124553" cy="45059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 Junien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C63A7382-1156-BEEC-0B95-39C89C590047}"/>
              </a:ext>
            </a:extLst>
          </p:cNvPr>
          <p:cNvSpPr/>
          <p:nvPr/>
        </p:nvSpPr>
        <p:spPr>
          <a:xfrm>
            <a:off x="4848213" y="3827050"/>
            <a:ext cx="1619262" cy="53324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Rochechouart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F3B53BB9-1396-C5F2-DC07-F5C94A831399}"/>
              </a:ext>
            </a:extLst>
          </p:cNvPr>
          <p:cNvSpPr/>
          <p:nvPr/>
        </p:nvSpPr>
        <p:spPr>
          <a:xfrm>
            <a:off x="8641521" y="3699075"/>
            <a:ext cx="1317824" cy="33260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 Léonard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0334070C-A310-72C9-430D-6E8B89010E3B}"/>
              </a:ext>
            </a:extLst>
          </p:cNvPr>
          <p:cNvSpPr/>
          <p:nvPr/>
        </p:nvSpPr>
        <p:spPr>
          <a:xfrm>
            <a:off x="6464428" y="2933316"/>
            <a:ext cx="1124554" cy="38176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 Gence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AC29A156-36A9-FA83-8F37-B07DE2812022}"/>
              </a:ext>
            </a:extLst>
          </p:cNvPr>
          <p:cNvSpPr/>
          <p:nvPr/>
        </p:nvSpPr>
        <p:spPr>
          <a:xfrm>
            <a:off x="7893782" y="2969419"/>
            <a:ext cx="1148371" cy="32277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Ambazac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9987CD27-1A3F-AB18-4D87-219646FDB90A}"/>
              </a:ext>
            </a:extLst>
          </p:cNvPr>
          <p:cNvSpPr/>
          <p:nvPr/>
        </p:nvSpPr>
        <p:spPr>
          <a:xfrm>
            <a:off x="7669014" y="2282625"/>
            <a:ext cx="1107342" cy="22053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Bessines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41FA8A03-955E-EE4D-630C-91C31E144A68}"/>
              </a:ext>
            </a:extLst>
          </p:cNvPr>
          <p:cNvSpPr/>
          <p:nvPr/>
        </p:nvSpPr>
        <p:spPr>
          <a:xfrm>
            <a:off x="6590073" y="2036737"/>
            <a:ext cx="791802" cy="35227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Bellac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97ABA2C-F97E-C56C-64C0-4FA32141F7A8}"/>
              </a:ext>
            </a:extLst>
          </p:cNvPr>
          <p:cNvSpPr/>
          <p:nvPr/>
        </p:nvSpPr>
        <p:spPr>
          <a:xfrm>
            <a:off x="6485703" y="1417458"/>
            <a:ext cx="1082004" cy="37193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 Dorat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91E3FF16-918B-B997-60C8-D796E424BEF3}"/>
              </a:ext>
            </a:extLst>
          </p:cNvPr>
          <p:cNvSpPr/>
          <p:nvPr/>
        </p:nvSpPr>
        <p:spPr>
          <a:xfrm>
            <a:off x="7465678" y="1772385"/>
            <a:ext cx="1486598" cy="35227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Magnac Laval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723298C3-E669-F7ED-197C-EE0130F82576}"/>
              </a:ext>
            </a:extLst>
          </p:cNvPr>
          <p:cNvSpPr/>
          <p:nvPr/>
        </p:nvSpPr>
        <p:spPr>
          <a:xfrm>
            <a:off x="8227242" y="4311138"/>
            <a:ext cx="887054" cy="4489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 Paul</a:t>
            </a:r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85BDA47B-6E5A-90A9-BF9A-939BDA464C69}"/>
              </a:ext>
            </a:extLst>
          </p:cNvPr>
          <p:cNvSpPr/>
          <p:nvPr/>
        </p:nvSpPr>
        <p:spPr>
          <a:xfrm>
            <a:off x="8409204" y="4892395"/>
            <a:ext cx="1496654" cy="4489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Chateauneuf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4CF40447-3F7A-8EBA-E56C-4F19C4ED508E}"/>
              </a:ext>
            </a:extLst>
          </p:cNvPr>
          <p:cNvSpPr/>
          <p:nvPr/>
        </p:nvSpPr>
        <p:spPr>
          <a:xfrm>
            <a:off x="9499713" y="4544113"/>
            <a:ext cx="1382627" cy="381768"/>
          </a:xfrm>
          <a:prstGeom prst="roundRect">
            <a:avLst>
              <a:gd name="adj" fmla="val 4499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Eymoutiers</a:t>
            </a: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617BFC7E-A3D1-0E6E-A299-811F735E3642}"/>
              </a:ext>
            </a:extLst>
          </p:cNvPr>
          <p:cNvSpPr/>
          <p:nvPr/>
        </p:nvSpPr>
        <p:spPr>
          <a:xfrm>
            <a:off x="7257296" y="5331620"/>
            <a:ext cx="1013024" cy="4489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 Yrieix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986BC5C3-631B-A31B-6EA9-C813BFBE4FAD}"/>
              </a:ext>
            </a:extLst>
          </p:cNvPr>
          <p:cNvSpPr/>
          <p:nvPr/>
        </p:nvSpPr>
        <p:spPr>
          <a:xfrm>
            <a:off x="6370049" y="4475869"/>
            <a:ext cx="932986" cy="4489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Nexon</a:t>
            </a:r>
          </a:p>
        </p:txBody>
      </p:sp>
      <p:sp>
        <p:nvSpPr>
          <p:cNvPr id="39" name="Titre 38">
            <a:extLst>
              <a:ext uri="{FF2B5EF4-FFF2-40B4-BE49-F238E27FC236}">
                <a16:creationId xmlns:a16="http://schemas.microsoft.com/office/drawing/2014/main" id="{F03CB32B-D16C-97F1-2BE9-2C35138A13E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50723"/>
            <a:ext cx="4499792" cy="1600200"/>
          </a:xfrm>
        </p:spPr>
        <p:txBody>
          <a:bodyPr>
            <a:normAutofit fontScale="90000"/>
          </a:bodyPr>
          <a:lstStyle/>
          <a:p>
            <a:r>
              <a:rPr lang="fr-FR" dirty="0">
                <a:latin typeface="+mn-lt"/>
              </a:rPr>
              <a:t>CARTE DES STRUCTURES SSBE</a:t>
            </a:r>
            <a:br>
              <a:rPr lang="fr-FR" dirty="0">
                <a:latin typeface="+mn-lt"/>
              </a:rPr>
            </a:br>
            <a:r>
              <a:rPr lang="fr-FR" dirty="0">
                <a:latin typeface="+mn-lt"/>
              </a:rPr>
              <a:t>HAUTE VIENNE</a:t>
            </a:r>
          </a:p>
        </p:txBody>
      </p:sp>
      <p:sp>
        <p:nvSpPr>
          <p:cNvPr id="41" name="Espace réservé du texte 40">
            <a:extLst>
              <a:ext uri="{FF2B5EF4-FFF2-40B4-BE49-F238E27FC236}">
                <a16:creationId xmlns:a16="http://schemas.microsoft.com/office/drawing/2014/main" id="{D188A5D0-523F-E962-B3AA-7EDEC33602E4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9792929" y="5860026"/>
            <a:ext cx="2208791" cy="90410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40000" lnSpcReduction="20000"/>
          </a:bodyPr>
          <a:lstStyle/>
          <a:p>
            <a:r>
              <a:rPr lang="fr-FR" sz="3200" dirty="0"/>
              <a:t>En noir: Sites gérés par LSS</a:t>
            </a:r>
          </a:p>
          <a:p>
            <a:r>
              <a:rPr lang="fr-FR" sz="3200" dirty="0">
                <a:solidFill>
                  <a:srgbClr val="FF0000"/>
                </a:solidFill>
              </a:rPr>
              <a:t>En rouge: Partenariat LSS/Structure locale</a:t>
            </a:r>
          </a:p>
          <a:p>
            <a:r>
              <a:rPr lang="fr-FR" sz="3200" dirty="0">
                <a:solidFill>
                  <a:srgbClr val="00B0F0"/>
                </a:solidFill>
              </a:rPr>
              <a:t>En bleu: SIEL BLEU</a:t>
            </a:r>
          </a:p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1317DCB-5959-A302-4E6F-7E1AC2E220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2340" y="269925"/>
            <a:ext cx="895350" cy="13335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E8DA74D-AFD6-8637-4420-F98143AD16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42521" y="1810834"/>
            <a:ext cx="1409021" cy="125114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04664F2-3578-77E5-784F-BEAF08179353}"/>
              </a:ext>
            </a:extLst>
          </p:cNvPr>
          <p:cNvSpPr txBox="1"/>
          <p:nvPr/>
        </p:nvSpPr>
        <p:spPr>
          <a:xfrm>
            <a:off x="0" y="2351214"/>
            <a:ext cx="3481471" cy="3670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AIXE SUR VIENNE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AMBAZAC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BESSINES SUR GARTEMPE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CCLHEM: BELLAC/LE DORAT/MAGNAC LAVAL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CHATEAUNEUF LA FORET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CONDAT SUR VIENNE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EYMOUTIERS (Ouverture imminente)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LIMOGES BASE NAUTIQUE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LIMOGES CHU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LIMOGES ELAN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LIMOGES LES ELFES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LIMOGES SALLE JEAN MOULIN (Ligue contre le cancer)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ROCHECHOUART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SAINT GENCE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SAINT JUNIEN ASSJ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SAINT LEONARD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SAINT PAUL</a:t>
            </a:r>
            <a:endParaRPr kumimoji="0" lang="fr-FR" sz="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17676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7D9430-7C8D-D4CF-0504-B4F92FCA4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652" y="365125"/>
            <a:ext cx="11513574" cy="1325563"/>
          </a:xfrm>
        </p:spPr>
        <p:txBody>
          <a:bodyPr/>
          <a:lstStyle/>
          <a:p>
            <a:r>
              <a:rPr lang="fr-FR" dirty="0">
                <a:latin typeface="+mn-lt"/>
              </a:rPr>
              <a:t>Nombre d’inclusions par année ( données SAPA)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7B926AA6-4FC6-3D2C-9EBE-16638FD3B9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884650"/>
              </p:ext>
            </p:extLst>
          </p:nvPr>
        </p:nvGraphicFramePr>
        <p:xfrm>
          <a:off x="838200" y="1756799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39EFFE84-6251-9B7C-8B71-BDD9D968F011}"/>
              </a:ext>
            </a:extLst>
          </p:cNvPr>
          <p:cNvSpPr txBox="1"/>
          <p:nvPr/>
        </p:nvSpPr>
        <p:spPr>
          <a:xfrm>
            <a:off x="838200" y="6410632"/>
            <a:ext cx="11241988" cy="369332"/>
          </a:xfrm>
          <a:prstGeom prst="rect">
            <a:avLst/>
          </a:prstGeom>
          <a:ln w="38100"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b="1" dirty="0"/>
              <a:t>Depuis mai 2025 : envoi des bilans  et </a:t>
            </a:r>
            <a:r>
              <a:rPr lang="fr-FR" b="1" dirty="0" err="1"/>
              <a:t>activites</a:t>
            </a:r>
            <a:r>
              <a:rPr lang="fr-FR" b="1" dirty="0"/>
              <a:t> des personnes aux </a:t>
            </a:r>
            <a:r>
              <a:rPr lang="fr-FR" b="1" dirty="0" err="1"/>
              <a:t>medecins</a:t>
            </a:r>
            <a:r>
              <a:rPr lang="fr-FR" b="1" dirty="0"/>
              <a:t> prescripteurs  par messagerie sécurisée </a:t>
            </a:r>
          </a:p>
        </p:txBody>
      </p:sp>
    </p:spTree>
    <p:extLst>
      <p:ext uri="{BB962C8B-B14F-4D97-AF65-F5344CB8AC3E}">
        <p14:creationId xmlns:p14="http://schemas.microsoft.com/office/powerpoint/2010/main" val="2569798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D735D0-810C-2769-69D1-7456FFEC6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581" y="365125"/>
            <a:ext cx="10832690" cy="1325563"/>
          </a:xfrm>
        </p:spPr>
        <p:txBody>
          <a:bodyPr/>
          <a:lstStyle/>
          <a:p>
            <a:r>
              <a:rPr lang="fr-FR" dirty="0">
                <a:latin typeface="+mn-lt"/>
              </a:rPr>
              <a:t>Nombre d’inclusions par mois sur 2025 ( SAPA)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58ABA224-92A0-CDFD-15D4-B7900469F36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3D4EC030-635F-D78E-8DC5-2CE10E228D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5534" y="230188"/>
            <a:ext cx="89535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697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CDACA-D56C-EC0D-308C-2480C890B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303" y="904568"/>
            <a:ext cx="11916697" cy="1090921"/>
          </a:xfrm>
        </p:spPr>
        <p:txBody>
          <a:bodyPr/>
          <a:lstStyle/>
          <a:p>
            <a:r>
              <a:rPr lang="fr-FR" dirty="0">
                <a:latin typeface="+mn-lt"/>
              </a:rPr>
              <a:t>Nombre de médecins prescripteurs en 2025 ( SAPA)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DB2CB26-8064-2B82-11C4-E5C2FB242C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07507"/>
            <a:ext cx="10515600" cy="3269455"/>
          </a:xfrm>
        </p:spPr>
        <p:txBody>
          <a:bodyPr/>
          <a:lstStyle/>
          <a:p>
            <a:r>
              <a:rPr lang="fr-FR" dirty="0"/>
              <a:t>218 médecins ( l’antenne de saint Junien n’est pas comptée + 21 médecins dont 5 sur  Limoges )</a:t>
            </a:r>
          </a:p>
          <a:p>
            <a:r>
              <a:rPr lang="fr-FR" dirty="0"/>
              <a:t>Nombre de prescriptions: 1 à 47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3DED9DD-C49C-E066-94A5-AC95290553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-242093"/>
            <a:ext cx="89535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5323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4790BA-8831-0A0F-5FCE-CFA917DC6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>
                <a:latin typeface="+mn-lt"/>
              </a:rPr>
              <a:t>Passerelles cancers : partenariat avec la ligue contre le cancer signé en décembre 2024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7439A2-272B-9A0E-4F0E-4387E60C76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fr-FR" sz="2000" dirty="0"/>
              <a:t>Bases:   Harmonisation de l’APA </a:t>
            </a:r>
          </a:p>
          <a:p>
            <a:pPr lvl="1"/>
            <a:r>
              <a:rPr lang="fr-FR" sz="1800" dirty="0"/>
              <a:t>Prise en charge au diagnostic : 2 séances par semaine</a:t>
            </a:r>
          </a:p>
          <a:p>
            <a:pPr lvl="2"/>
            <a:r>
              <a:rPr lang="fr-FR" sz="1600" dirty="0"/>
              <a:t>6 mois sans traitement adjuvant </a:t>
            </a:r>
          </a:p>
          <a:p>
            <a:pPr lvl="2"/>
            <a:r>
              <a:rPr lang="fr-FR" sz="1600" dirty="0"/>
              <a:t>12 mois si traitement adjuvant </a:t>
            </a:r>
          </a:p>
          <a:p>
            <a:pPr lvl="1"/>
            <a:r>
              <a:rPr lang="fr-FR" sz="1800" dirty="0"/>
              <a:t>Prise en charge après traitement spécifique: 6 mois</a:t>
            </a:r>
          </a:p>
          <a:p>
            <a:pPr lvl="1"/>
            <a:r>
              <a:rPr lang="fr-FR" sz="1800" dirty="0"/>
              <a:t>Nouvelle prise en charge si récidive </a:t>
            </a:r>
          </a:p>
          <a:p>
            <a:pPr lvl="1"/>
            <a:r>
              <a:rPr lang="fr-FR" sz="1800" u="sng" dirty="0"/>
              <a:t>Aidant </a:t>
            </a:r>
            <a:r>
              <a:rPr lang="fr-FR" sz="1800" dirty="0"/>
              <a:t>prise en charge: 3 mois concomitante à la personne malade : financement 2026</a:t>
            </a:r>
          </a:p>
          <a:p>
            <a:pPr lvl="1"/>
            <a:r>
              <a:rPr lang="fr-FR" sz="1800" dirty="0"/>
              <a:t>Nouveau</a:t>
            </a:r>
            <a:r>
              <a:rPr lang="fr-FR" sz="1800" u="sng" dirty="0"/>
              <a:t> site </a:t>
            </a:r>
            <a:r>
              <a:rPr lang="fr-FR" sz="1800" dirty="0"/>
              <a:t>passerelle: « Jean Moulin » </a:t>
            </a:r>
          </a:p>
          <a:p>
            <a:pPr lvl="1"/>
            <a:r>
              <a:rPr lang="fr-FR" sz="1800" u="sng" dirty="0"/>
              <a:t>Informatisation</a:t>
            </a:r>
            <a:r>
              <a:rPr lang="fr-FR" sz="1800" dirty="0"/>
              <a:t> commune après accord du patient </a:t>
            </a:r>
          </a:p>
          <a:p>
            <a:pPr lvl="1"/>
            <a:r>
              <a:rPr lang="fr-FR" sz="1800" dirty="0"/>
              <a:t>Proposition des soins de support « ligue » à toute personne se présentant à LSS</a:t>
            </a:r>
          </a:p>
          <a:p>
            <a:r>
              <a:rPr lang="fr-FR" sz="2000" dirty="0"/>
              <a:t>Début janvier 2025 : </a:t>
            </a:r>
            <a:r>
              <a:rPr lang="fr-FR" sz="2000" b="1" dirty="0"/>
              <a:t>134 </a:t>
            </a:r>
            <a:r>
              <a:rPr lang="fr-FR" sz="2000" dirty="0"/>
              <a:t>( 102 dont le diagnostic est </a:t>
            </a:r>
            <a:r>
              <a:rPr lang="fr-FR" sz="2000" dirty="0" err="1"/>
              <a:t>inf</a:t>
            </a:r>
            <a:r>
              <a:rPr lang="fr-FR" sz="2000" dirty="0"/>
              <a:t> à 5 ans) en 2025</a:t>
            </a:r>
          </a:p>
          <a:p>
            <a:r>
              <a:rPr lang="fr-FR" sz="2000" dirty="0"/>
              <a:t>Mai 2026 programme aidants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D2B46DC-CB6D-A609-9BCC-975E434D47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2274" y="357188"/>
            <a:ext cx="89535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0553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8D33A2-AB17-A718-14F1-F1E6F3E86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622" y="168480"/>
            <a:ext cx="10515600" cy="1325563"/>
          </a:xfrm>
        </p:spPr>
        <p:txBody>
          <a:bodyPr>
            <a:normAutofit/>
          </a:bodyPr>
          <a:lstStyle/>
          <a:p>
            <a:r>
              <a:rPr lang="fr-FR" b="1" dirty="0">
                <a:latin typeface="+mn-lt"/>
              </a:rPr>
              <a:t>EVALUATION LSS</a:t>
            </a:r>
            <a:br>
              <a:rPr lang="fr-FR" b="1" dirty="0">
                <a:latin typeface="+mn-lt"/>
              </a:rPr>
            </a:br>
            <a:r>
              <a:rPr lang="fr-FR" sz="4000" i="1" dirty="0">
                <a:latin typeface="+mn-lt"/>
              </a:rPr>
              <a:t>S VIELOTTE Laboratoire HAVAE ( S Mandigout )</a:t>
            </a:r>
            <a:endParaRPr lang="fr-FR" i="1" dirty="0">
              <a:latin typeface="+mn-lt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249EDD1-C67F-F292-9819-7830D7332F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i="1" dirty="0"/>
              <a:t>Présentations orales :</a:t>
            </a:r>
          </a:p>
          <a:p>
            <a:pPr lvl="1"/>
            <a:r>
              <a:rPr lang="fr-FR" i="1" dirty="0"/>
              <a:t>Institut Omega Health: </a:t>
            </a:r>
            <a:r>
              <a:rPr lang="fr-FR" i="1" dirty="0" err="1"/>
              <a:t>nov</a:t>
            </a:r>
            <a:r>
              <a:rPr lang="fr-FR" i="1" dirty="0"/>
              <a:t> 2025</a:t>
            </a:r>
          </a:p>
          <a:p>
            <a:pPr lvl="1"/>
            <a:r>
              <a:rPr lang="fr-FR" i="1" dirty="0"/>
              <a:t>SOFMER Strasbourg: </a:t>
            </a:r>
            <a:r>
              <a:rPr lang="fr-FR" i="1" dirty="0" err="1"/>
              <a:t>oct</a:t>
            </a:r>
            <a:r>
              <a:rPr lang="fr-FR" i="1" dirty="0"/>
              <a:t> 2025</a:t>
            </a:r>
          </a:p>
          <a:p>
            <a:pPr lvl="1"/>
            <a:r>
              <a:rPr lang="fr-FR" i="1" dirty="0"/>
              <a:t>SOFMER  MRS  : sept 2026</a:t>
            </a:r>
          </a:p>
          <a:p>
            <a:r>
              <a:rPr lang="fr-FR" i="1" dirty="0"/>
              <a:t>Papier en cours </a:t>
            </a:r>
          </a:p>
          <a:p>
            <a:pPr marL="0" indent="0">
              <a:buNone/>
            </a:pPr>
            <a:endParaRPr lang="fr-FR" i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10291F7-EC98-8CB8-7029-75D63B001A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4222" y="87875"/>
            <a:ext cx="89535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1904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0FF70-CC1A-953E-145D-C60E58460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8FA748-B7B0-2D2D-82A7-85CAE5F23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622" y="16848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fr-FR" b="1" dirty="0">
                <a:latin typeface="+mn-lt"/>
              </a:rPr>
              <a:t>EVALUATION LSS</a:t>
            </a:r>
            <a:br>
              <a:rPr lang="fr-FR" b="1" dirty="0">
                <a:latin typeface="+mn-lt"/>
              </a:rPr>
            </a:br>
            <a:r>
              <a:rPr lang="fr-FR" sz="4000" i="1" dirty="0">
                <a:latin typeface="+mn-lt"/>
              </a:rPr>
              <a:t>Soleane  Vielotte laboratoire HAVAE ( S Mandigout )</a:t>
            </a:r>
            <a:endParaRPr lang="fr-FR" i="1" dirty="0">
              <a:latin typeface="+mn-lt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83FBE66-C773-4B8C-F2F3-776B708BA3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/>
              <a:t>3318</a:t>
            </a:r>
            <a:r>
              <a:rPr lang="fr-FR" dirty="0"/>
              <a:t> personnes prises en charge de 2015 à 2024</a:t>
            </a:r>
          </a:p>
          <a:p>
            <a:pPr lvl="1"/>
            <a:r>
              <a:rPr lang="fr-FR" dirty="0"/>
              <a:t>77% femmes  / âge médian 57 (19) ans </a:t>
            </a:r>
          </a:p>
          <a:p>
            <a:pPr lvl="1"/>
            <a:r>
              <a:rPr lang="fr-FR" dirty="0"/>
              <a:t>IMC m =  27,9(9,1) kg/m² : surpoids /obeses= </a:t>
            </a:r>
            <a:r>
              <a:rPr lang="fr-FR" b="1" dirty="0"/>
              <a:t>67,6%</a:t>
            </a:r>
          </a:p>
          <a:p>
            <a:pPr lvl="1"/>
            <a:r>
              <a:rPr lang="fr-FR" dirty="0"/>
              <a:t>Prevention primaire :12,7%</a:t>
            </a:r>
          </a:p>
          <a:p>
            <a:pPr lvl="1"/>
            <a:r>
              <a:rPr lang="fr-FR" dirty="0"/>
              <a:t>Prevention secondaire , tertiaire : 81,7% </a:t>
            </a:r>
          </a:p>
          <a:p>
            <a:pPr lvl="1"/>
            <a:r>
              <a:rPr lang="fr-FR" dirty="0"/>
              <a:t>Pathologies : </a:t>
            </a:r>
            <a:r>
              <a:rPr lang="fr-FR" dirty="0" err="1"/>
              <a:t>obesite</a:t>
            </a:r>
            <a:r>
              <a:rPr lang="fr-FR" dirty="0"/>
              <a:t> /cancers/ HTA/cardiovasculaire/</a:t>
            </a:r>
            <a:r>
              <a:rPr lang="fr-FR" dirty="0" err="1"/>
              <a:t>Diabete</a:t>
            </a:r>
            <a:r>
              <a:rPr lang="fr-FR" dirty="0"/>
              <a:t>/Maladies rhumatologiques/ Neurologiques / Respiratoires </a:t>
            </a:r>
          </a:p>
          <a:p>
            <a:pPr lvl="1"/>
            <a:endParaRPr lang="fr-FR" dirty="0"/>
          </a:p>
          <a:p>
            <a:r>
              <a:rPr lang="fr-FR" b="1" dirty="0"/>
              <a:t>2173</a:t>
            </a:r>
            <a:r>
              <a:rPr lang="fr-FR" dirty="0"/>
              <a:t> ont été évalués à 6 mois ,</a:t>
            </a:r>
            <a:r>
              <a:rPr lang="fr-FR" b="1" dirty="0"/>
              <a:t>988</a:t>
            </a:r>
            <a:r>
              <a:rPr lang="fr-FR" dirty="0"/>
              <a:t> à 12 mois</a:t>
            </a:r>
          </a:p>
          <a:p>
            <a:pPr lvl="1"/>
            <a:r>
              <a:rPr lang="fr-FR" i="1" dirty="0"/>
              <a:t>Maintenance activité physique </a:t>
            </a:r>
            <a:r>
              <a:rPr lang="fr-FR" b="1" i="1" dirty="0"/>
              <a:t>: 61%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544E530-0891-458C-A330-DCCFAF5067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4222" y="87875"/>
            <a:ext cx="89535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7740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D7BAD0-9E00-8427-80EB-F29AEB158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08" y="365125"/>
            <a:ext cx="6722621" cy="799997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dirty="0">
                <a:latin typeface="+mn-lt"/>
              </a:rPr>
              <a:t>Evolution du 6 min marche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D5C4D191-9833-B04D-824B-F47DE24A2B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32" t="29222" r="23231" b="11351"/>
          <a:stretch>
            <a:fillRect/>
          </a:stretch>
        </p:blipFill>
        <p:spPr>
          <a:xfrm>
            <a:off x="408132" y="1779640"/>
            <a:ext cx="6041830" cy="39132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DDC74FE-5271-28DE-B68E-ED1340433BE6}"/>
              </a:ext>
            </a:extLst>
          </p:cNvPr>
          <p:cNvSpPr txBox="1"/>
          <p:nvPr/>
        </p:nvSpPr>
        <p:spPr>
          <a:xfrm>
            <a:off x="6744929" y="384326"/>
            <a:ext cx="5424764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4400" dirty="0"/>
              <a:t>Evolution du RPAQ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547F2FD3-1096-206F-E319-BC59568FA7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8696953"/>
              </p:ext>
            </p:extLst>
          </p:nvPr>
        </p:nvGraphicFramePr>
        <p:xfrm>
          <a:off x="6744929" y="1825306"/>
          <a:ext cx="5424763" cy="37790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12579">
                  <a:extLst>
                    <a:ext uri="{9D8B030D-6E8A-4147-A177-3AD203B41FA5}">
                      <a16:colId xmlns:a16="http://schemas.microsoft.com/office/drawing/2014/main" val="2040491575"/>
                    </a:ext>
                  </a:extLst>
                </a:gridCol>
                <a:gridCol w="676797">
                  <a:extLst>
                    <a:ext uri="{9D8B030D-6E8A-4147-A177-3AD203B41FA5}">
                      <a16:colId xmlns:a16="http://schemas.microsoft.com/office/drawing/2014/main" val="89188974"/>
                    </a:ext>
                  </a:extLst>
                </a:gridCol>
                <a:gridCol w="2735387">
                  <a:extLst>
                    <a:ext uri="{9D8B030D-6E8A-4147-A177-3AD203B41FA5}">
                      <a16:colId xmlns:a16="http://schemas.microsoft.com/office/drawing/2014/main" val="3187901867"/>
                    </a:ext>
                  </a:extLst>
                </a:gridCol>
              </a:tblGrid>
              <a:tr h="57427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000">
                          <a:effectLst/>
                        </a:rPr>
                        <a:t>RPAQ_work (MET.m</a:t>
                      </a:r>
                      <a:r>
                        <a:rPr lang="fr-FR" sz="1000" baseline="30000">
                          <a:effectLst/>
                        </a:rPr>
                        <a:t>-1</a:t>
                      </a:r>
                      <a:r>
                        <a:rPr lang="fr-FR" sz="1000">
                          <a:effectLst/>
                        </a:rPr>
                        <a:t>)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35" marR="571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000">
                          <a:effectLst/>
                        </a:rPr>
                        <a:t>T0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35" marR="571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000">
                          <a:effectLst/>
                        </a:rPr>
                        <a:t>36.0 (61.3)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35" marR="57135" marT="0" marB="0"/>
                </a:tc>
                <a:extLst>
                  <a:ext uri="{0D108BD9-81ED-4DB2-BD59-A6C34878D82A}">
                    <a16:rowId xmlns:a16="http://schemas.microsoft.com/office/drawing/2014/main" val="373485353"/>
                  </a:ext>
                </a:extLst>
              </a:tr>
              <a:tr h="37579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35" marR="571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000">
                          <a:effectLst/>
                        </a:rPr>
                        <a:t>T2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35" marR="571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000">
                          <a:effectLst/>
                        </a:rPr>
                        <a:t>40.0 (50.5)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35" marR="57135" marT="0" marB="0"/>
                </a:tc>
                <a:extLst>
                  <a:ext uri="{0D108BD9-81ED-4DB2-BD59-A6C34878D82A}">
                    <a16:rowId xmlns:a16="http://schemas.microsoft.com/office/drawing/2014/main" val="2771495410"/>
                  </a:ext>
                </a:extLst>
              </a:tr>
              <a:tr h="37579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000">
                          <a:effectLst/>
                        </a:rPr>
                        <a:t>p Wilcoxon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35" marR="571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35" marR="571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dirty="0">
                          <a:effectLst/>
                        </a:rPr>
                        <a:t>0.777</a:t>
                      </a:r>
                      <a:endParaRPr lang="fr-F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35" marR="57135" marT="0" marB="0"/>
                </a:tc>
                <a:extLst>
                  <a:ext uri="{0D108BD9-81ED-4DB2-BD59-A6C34878D82A}">
                    <a16:rowId xmlns:a16="http://schemas.microsoft.com/office/drawing/2014/main" val="3035350994"/>
                  </a:ext>
                </a:extLst>
              </a:tr>
              <a:tr h="57427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000">
                          <a:effectLst/>
                        </a:rPr>
                        <a:t>RPAQ_leisure (MET.m</a:t>
                      </a:r>
                      <a:r>
                        <a:rPr lang="fr-FR" sz="1000" baseline="30000">
                          <a:effectLst/>
                        </a:rPr>
                        <a:t>-1</a:t>
                      </a:r>
                      <a:r>
                        <a:rPr lang="fr-FR" sz="1000">
                          <a:effectLst/>
                        </a:rPr>
                        <a:t>)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35" marR="571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000">
                          <a:effectLst/>
                        </a:rPr>
                        <a:t>T0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35" marR="571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000">
                          <a:effectLst/>
                        </a:rPr>
                        <a:t>70.0 (126.0)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35" marR="57135" marT="0" marB="0"/>
                </a:tc>
                <a:extLst>
                  <a:ext uri="{0D108BD9-81ED-4DB2-BD59-A6C34878D82A}">
                    <a16:rowId xmlns:a16="http://schemas.microsoft.com/office/drawing/2014/main" val="2417049668"/>
                  </a:ext>
                </a:extLst>
              </a:tr>
              <a:tr h="37579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35" marR="571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000">
                          <a:effectLst/>
                        </a:rPr>
                        <a:t>T2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35" marR="571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000">
                          <a:effectLst/>
                        </a:rPr>
                        <a:t>238.0 (258.3)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35" marR="57135" marT="0" marB="0"/>
                </a:tc>
                <a:extLst>
                  <a:ext uri="{0D108BD9-81ED-4DB2-BD59-A6C34878D82A}">
                    <a16:rowId xmlns:a16="http://schemas.microsoft.com/office/drawing/2014/main" val="3162328297"/>
                  </a:ext>
                </a:extLst>
              </a:tr>
              <a:tr h="37579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000">
                          <a:effectLst/>
                        </a:rPr>
                        <a:t>p Wilcoxon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35" marR="571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35" marR="571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dirty="0">
                          <a:effectLst/>
                        </a:rPr>
                        <a:t>&lt; 0.001</a:t>
                      </a:r>
                      <a:endParaRPr lang="fr-F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35" marR="57135" marT="0" marB="0"/>
                </a:tc>
                <a:extLst>
                  <a:ext uri="{0D108BD9-81ED-4DB2-BD59-A6C34878D82A}">
                    <a16:rowId xmlns:a16="http://schemas.microsoft.com/office/drawing/2014/main" val="3182520430"/>
                  </a:ext>
                </a:extLst>
              </a:tr>
              <a:tr h="37579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000">
                          <a:effectLst/>
                        </a:rPr>
                        <a:t>RPAQ_SB (h.j</a:t>
                      </a:r>
                      <a:r>
                        <a:rPr lang="fr-FR" sz="1000" baseline="30000">
                          <a:effectLst/>
                        </a:rPr>
                        <a:t>-1</a:t>
                      </a:r>
                      <a:r>
                        <a:rPr lang="fr-FR" sz="1000">
                          <a:effectLst/>
                        </a:rPr>
                        <a:t>)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35" marR="571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000">
                          <a:effectLst/>
                        </a:rPr>
                        <a:t>T0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35" marR="571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000">
                          <a:effectLst/>
                        </a:rPr>
                        <a:t>7.8 (4.0)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35" marR="57135" marT="0" marB="0"/>
                </a:tc>
                <a:extLst>
                  <a:ext uri="{0D108BD9-81ED-4DB2-BD59-A6C34878D82A}">
                    <a16:rowId xmlns:a16="http://schemas.microsoft.com/office/drawing/2014/main" val="2436520835"/>
                  </a:ext>
                </a:extLst>
              </a:tr>
              <a:tr h="37579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35" marR="571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000">
                          <a:effectLst/>
                        </a:rPr>
                        <a:t>T2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35" marR="571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000">
                          <a:effectLst/>
                        </a:rPr>
                        <a:t>7.0 (3.3)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35" marR="57135" marT="0" marB="0"/>
                </a:tc>
                <a:extLst>
                  <a:ext uri="{0D108BD9-81ED-4DB2-BD59-A6C34878D82A}">
                    <a16:rowId xmlns:a16="http://schemas.microsoft.com/office/drawing/2014/main" val="901749162"/>
                  </a:ext>
                </a:extLst>
              </a:tr>
              <a:tr h="37579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000">
                          <a:effectLst/>
                        </a:rPr>
                        <a:t>p Wilcoxon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35" marR="571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35" marR="571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dirty="0">
                          <a:effectLst/>
                        </a:rPr>
                        <a:t>&lt; 0.001</a:t>
                      </a:r>
                      <a:endParaRPr lang="fr-F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35" marR="57135" marT="0" marB="0"/>
                </a:tc>
                <a:extLst>
                  <a:ext uri="{0D108BD9-81ED-4DB2-BD59-A6C34878D82A}">
                    <a16:rowId xmlns:a16="http://schemas.microsoft.com/office/drawing/2014/main" val="342327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95308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7319D4-0075-5D11-6275-70E7F9C65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968" y="365125"/>
            <a:ext cx="10515600" cy="1325563"/>
          </a:xfrm>
        </p:spPr>
        <p:txBody>
          <a:bodyPr/>
          <a:lstStyle/>
          <a:p>
            <a:r>
              <a:rPr lang="fr-FR" dirty="0"/>
              <a:t>       </a:t>
            </a:r>
            <a:r>
              <a:rPr lang="fr-FR" b="1" dirty="0">
                <a:latin typeface="+mn-lt"/>
              </a:rPr>
              <a:t>NOUVEAUTES PEPS HAUTE VIENNE 2026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A4D0EB1-9D23-607A-0D10-6675D56EB7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Fermeture passerelle DOURNAZAC</a:t>
            </a:r>
          </a:p>
          <a:p>
            <a:endParaRPr lang="fr-FR" sz="2400" dirty="0"/>
          </a:p>
          <a:p>
            <a:r>
              <a:rPr lang="fr-FR" sz="2400" dirty="0"/>
              <a:t>Ouverture passerelles SAINT GENCE le 15 mai en partenariat avec CPTS VAL DE GLANE et municipalité de SAINT GENCE</a:t>
            </a:r>
          </a:p>
          <a:p>
            <a:endParaRPr lang="fr-FR" sz="2400" dirty="0"/>
          </a:p>
          <a:p>
            <a:r>
              <a:rPr lang="fr-FR" sz="2400" dirty="0"/>
              <a:t>Ouverture imminente passerelle EYMOUTIERS en partenariat avec CPTS &lt;&lt;MONTS ET BARRAGES&gt;&gt;, MSP &lt;&lt;PORTES DE VASSIVIERE&gt;&gt;, Communauté de communes des &gt;&gt;PORTES DE VASSIVIERE&gt;&gt; et GE-APA</a:t>
            </a:r>
          </a:p>
          <a:p>
            <a:endParaRPr lang="fr-FR" sz="2400" dirty="0"/>
          </a:p>
          <a:p>
            <a:r>
              <a:rPr lang="fr-FR" sz="2400" dirty="0"/>
              <a:t>Signature d’une convention de partenariat avec le CD EPGV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37D87E2-C5B9-2B52-B938-F8FF959ED9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1267" y="424657"/>
            <a:ext cx="89535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9167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5E06B7-7E81-3A1E-2A5F-AFD23308E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                         </a:t>
            </a:r>
            <a:r>
              <a:rPr lang="fr-FR" b="1" dirty="0">
                <a:latin typeface="+mn-lt"/>
              </a:rPr>
              <a:t>PROJETS 2026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A6A2DA4-89C9-D960-DCA7-DCEBD9C0FE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Sensibilisation des médecins:</a:t>
            </a:r>
          </a:p>
          <a:p>
            <a:pPr marL="0" indent="0">
              <a:buNone/>
            </a:pPr>
            <a:r>
              <a:rPr lang="fr-FR" dirty="0"/>
              <a:t>      - WEBINAIRES</a:t>
            </a:r>
          </a:p>
          <a:p>
            <a:pPr marL="0" indent="0">
              <a:buNone/>
            </a:pPr>
            <a:r>
              <a:rPr lang="fr-FR" dirty="0"/>
              <a:t>      - Rencontre des praticiens installés auprès des plateformes évaluations/passerelles</a:t>
            </a:r>
          </a:p>
          <a:p>
            <a:pPr marL="0" indent="0">
              <a:buNone/>
            </a:pPr>
            <a:r>
              <a:rPr lang="fr-FR" dirty="0"/>
              <a:t>      - Transmission de documents de prescription et de flyers</a:t>
            </a:r>
          </a:p>
          <a:p>
            <a:r>
              <a:rPr lang="fr-FR" dirty="0"/>
              <a:t>Propositions de vidéo de séances d’APA en ligne sur le site LSS</a:t>
            </a:r>
          </a:p>
          <a:p>
            <a:r>
              <a:rPr lang="fr-FR" dirty="0"/>
              <a:t>Souhait de conventionner avec les CD pour la pratique au long cours</a:t>
            </a:r>
          </a:p>
          <a:p>
            <a:r>
              <a:rPr lang="fr-FR" dirty="0"/>
              <a:t>Volonté de rencontrer les partenaires des différentes plateformes</a:t>
            </a:r>
          </a:p>
          <a:p>
            <a:r>
              <a:rPr lang="fr-FR" dirty="0"/>
              <a:t>Rencontres prochaines avec les référents médicaux SSBE du service de pédiatrie du CHU et des services du CHS ESQUIROL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1D9A3F1-D24E-F429-2FFE-D1E4A50CE8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8450" y="569656"/>
            <a:ext cx="89535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9212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B1232B-2627-3932-3005-5C7B395EE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latin typeface="+mn-lt"/>
              </a:rPr>
              <a:t>PASSERELLES « JEUNES »</a:t>
            </a:r>
            <a:r>
              <a:rPr lang="fr-FR" dirty="0">
                <a:latin typeface="+mn-lt"/>
              </a:rPr>
              <a:t> </a:t>
            </a:r>
            <a:r>
              <a:rPr lang="fr-FR" b="1" dirty="0">
                <a:latin typeface="+mn-lt"/>
              </a:rPr>
              <a:t>16-25 ans</a:t>
            </a:r>
            <a:endParaRPr lang="fr-FR" dirty="0">
              <a:latin typeface="+mn-lt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5428F21-835C-69C9-5807-536FBA2C5F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2658"/>
            <a:ext cx="10515600" cy="4574305"/>
          </a:xfrm>
        </p:spPr>
        <p:txBody>
          <a:bodyPr>
            <a:normAutofit/>
          </a:bodyPr>
          <a:lstStyle/>
          <a:p>
            <a:r>
              <a:rPr lang="fr-FR" dirty="0"/>
              <a:t>Programme </a:t>
            </a:r>
            <a:r>
              <a:rPr lang="fr-FR" b="1" dirty="0"/>
              <a:t>MILO Limoges </a:t>
            </a:r>
          </a:p>
          <a:p>
            <a:pPr lvl="1"/>
            <a:r>
              <a:rPr lang="fr-FR" sz="1900" b="1" i="1" dirty="0"/>
              <a:t>BOUGE AVEC TA MISSION LOCALE </a:t>
            </a:r>
            <a:r>
              <a:rPr lang="fr-FR" sz="2000" i="1" dirty="0"/>
              <a:t>: 1jour1/2 formation à AP et diététique , bilan de forme , course d’orientation Participation de l’éducateur LSS avec bilans :</a:t>
            </a:r>
          </a:p>
          <a:p>
            <a:pPr lvl="2"/>
            <a:r>
              <a:rPr lang="fr-FR" i="1" dirty="0"/>
              <a:t>2025: </a:t>
            </a:r>
            <a:r>
              <a:rPr lang="fr-FR" b="1" i="1" dirty="0"/>
              <a:t>113 jeunes </a:t>
            </a:r>
            <a:r>
              <a:rPr lang="fr-FR" i="1" dirty="0"/>
              <a:t>– 265 participants </a:t>
            </a:r>
          </a:p>
          <a:p>
            <a:pPr lvl="2"/>
            <a:r>
              <a:rPr lang="fr-FR" i="1" dirty="0"/>
              <a:t>43 bilans de forme : 6F 37H  âge m= 21( 17-26) 12 surpoids , 2 obeses 2 </a:t>
            </a:r>
            <a:r>
              <a:rPr lang="fr-FR" i="1" dirty="0" err="1"/>
              <a:t>insuff</a:t>
            </a:r>
            <a:endParaRPr lang="fr-FR" i="1" dirty="0"/>
          </a:p>
          <a:p>
            <a:pPr lvl="1"/>
            <a:r>
              <a:rPr lang="fr-FR" b="1" i="1" dirty="0"/>
              <a:t>Mercredis actifs : </a:t>
            </a:r>
            <a:r>
              <a:rPr lang="fr-FR" i="1" dirty="0"/>
              <a:t>séances effectuées  par éducateur </a:t>
            </a:r>
          </a:p>
          <a:p>
            <a:pPr lvl="2"/>
            <a:r>
              <a:rPr lang="fr-FR" dirty="0"/>
              <a:t>2025: </a:t>
            </a:r>
            <a:r>
              <a:rPr lang="fr-FR" b="1" dirty="0"/>
              <a:t>69 jeunes </a:t>
            </a:r>
            <a:r>
              <a:rPr lang="fr-FR" dirty="0" err="1"/>
              <a:t>evolution</a:t>
            </a:r>
            <a:r>
              <a:rPr lang="fr-FR" dirty="0"/>
              <a:t> depuis </a:t>
            </a:r>
            <a:r>
              <a:rPr lang="fr-FR" u="sng" dirty="0"/>
              <a:t>septembre 2025 </a:t>
            </a:r>
            <a:r>
              <a:rPr lang="fr-FR" dirty="0"/>
              <a:t>avec présence de l’</a:t>
            </a:r>
            <a:r>
              <a:rPr lang="fr-FR" dirty="0" err="1"/>
              <a:t>educatrice</a:t>
            </a:r>
            <a:r>
              <a:rPr lang="fr-FR" dirty="0"/>
              <a:t> sur la MILO  15 à18 jeunes  par mercredi</a:t>
            </a:r>
          </a:p>
          <a:p>
            <a:pPr lvl="2"/>
            <a:endParaRPr lang="fr-FR" dirty="0">
              <a:solidFill>
                <a:srgbClr val="002060"/>
              </a:solidFill>
            </a:endParaRPr>
          </a:p>
          <a:p>
            <a:r>
              <a:rPr lang="fr-FR" dirty="0"/>
              <a:t>Programme </a:t>
            </a:r>
            <a:r>
              <a:rPr lang="fr-FR" b="1" dirty="0"/>
              <a:t>MILO Rurale </a:t>
            </a:r>
            <a:r>
              <a:rPr lang="fr-FR" sz="2400" dirty="0"/>
              <a:t>montage en 2024 </a:t>
            </a:r>
            <a:r>
              <a:rPr lang="fr-FR" dirty="0"/>
              <a:t>: </a:t>
            </a:r>
            <a:r>
              <a:rPr lang="fr-FR" sz="2400" dirty="0"/>
              <a:t>½ journée formation et bilan de forme puis 1H30/semaine début janvier </a:t>
            </a:r>
            <a:r>
              <a:rPr lang="fr-FR" sz="2400" u="sng" dirty="0"/>
              <a:t>2025 :  </a:t>
            </a:r>
            <a:r>
              <a:rPr lang="fr-FR" sz="2400" b="1" dirty="0"/>
              <a:t>97 jeunes ( 95 bilans de forme) </a:t>
            </a:r>
          </a:p>
          <a:p>
            <a:r>
              <a:rPr lang="fr-FR" dirty="0"/>
              <a:t>Journée saint Pardoux </a:t>
            </a:r>
            <a:r>
              <a:rPr lang="fr-FR" b="1" dirty="0"/>
              <a:t>en juillet 2025: 60 jeunes</a:t>
            </a:r>
          </a:p>
          <a:p>
            <a:pPr lvl="1"/>
            <a:endParaRPr lang="fr-FR" b="1" dirty="0"/>
          </a:p>
          <a:p>
            <a:endParaRPr lang="fr-FR" sz="2400" b="1" dirty="0"/>
          </a:p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3B7924E-DD34-77E3-1560-A88A33364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571" y="365125"/>
            <a:ext cx="89535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4012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A2D9DF-4060-FD42-78AD-8072D3DB3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latin typeface="+mn-lt"/>
              </a:rPr>
              <a:t>PASSERELLES « JEUNES »</a:t>
            </a:r>
            <a:r>
              <a:rPr lang="fr-FR" dirty="0">
                <a:latin typeface="+mn-lt"/>
              </a:rPr>
              <a:t> </a:t>
            </a:r>
            <a:r>
              <a:rPr lang="fr-FR" b="1" dirty="0">
                <a:latin typeface="+mn-lt"/>
              </a:rPr>
              <a:t>16-25 ans</a:t>
            </a:r>
            <a:endParaRPr lang="fr-FR" dirty="0">
              <a:latin typeface="+mn-lt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F0EFC47-DEE1-0197-9431-33FDF9C1EE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Développement 2026 sur les QPV </a:t>
            </a:r>
          </a:p>
          <a:p>
            <a:r>
              <a:rPr lang="fr-FR" sz="3200" dirty="0"/>
              <a:t>Ouverture passerelle à la Bastide en avril 2026 et Val de l’Aurence en juin 2026</a:t>
            </a:r>
          </a:p>
          <a:p>
            <a:r>
              <a:rPr lang="fr-FR" sz="3200" dirty="0"/>
              <a:t>Essai de cours d’APA en visio : évaluation à 3 mois</a:t>
            </a:r>
          </a:p>
          <a:p>
            <a:r>
              <a:rPr lang="fr-FR" sz="3200" dirty="0"/>
              <a:t>Théâtre forum : troupe «  radio théâtre »  freins à l’APA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853781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D4ED73-DCA7-4225-DBF9-787C961D6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latin typeface="+mn-lt"/>
              </a:rPr>
              <a:t>PASSERELLES « JEUNES »</a:t>
            </a:r>
            <a:endParaRPr lang="fr-FR" dirty="0">
              <a:latin typeface="+mn-lt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0A33BEA-512A-C46D-3C4A-25C40440DF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/>
              <a:t>Programme « Mission retrouve ton cap »</a:t>
            </a:r>
          </a:p>
          <a:p>
            <a:pPr lvl="1"/>
            <a:r>
              <a:rPr lang="fr-FR" dirty="0"/>
              <a:t>jeunes de 3 à 12 ans : </a:t>
            </a:r>
            <a:r>
              <a:rPr lang="fr-FR" b="1" dirty="0"/>
              <a:t>5</a:t>
            </a:r>
            <a:r>
              <a:rPr lang="fr-FR" dirty="0"/>
              <a:t> bilans en 2025 arrêt en 2026 </a:t>
            </a:r>
          </a:p>
          <a:p>
            <a:pPr lvl="1"/>
            <a:r>
              <a:rPr lang="fr-FR" dirty="0"/>
              <a:t>Prise en charge des enfants obeses sur un gymnase le mercredi  ( collaboration avec Dr CHANDON)</a:t>
            </a:r>
          </a:p>
          <a:p>
            <a:pPr lvl="1"/>
            <a:endParaRPr lang="fr-FR" dirty="0"/>
          </a:p>
          <a:p>
            <a:r>
              <a:rPr lang="fr-FR" b="1" dirty="0"/>
              <a:t>Programme PJJ: 2025</a:t>
            </a:r>
          </a:p>
          <a:p>
            <a:pPr lvl="1"/>
            <a:r>
              <a:rPr lang="fr-FR" dirty="0"/>
              <a:t>Séances 1 f/s: 10 jeunes par séance ( 1 fois par semaine)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616E626-2C6B-AB98-70D5-2B448D7C53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015" y="805631"/>
            <a:ext cx="89535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5876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1EDEC5-79FF-09C9-EF6E-C4BB29C70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06497" cy="1325563"/>
          </a:xfrm>
        </p:spPr>
        <p:txBody>
          <a:bodyPr/>
          <a:lstStyle/>
          <a:p>
            <a:r>
              <a:rPr lang="fr-FR" dirty="0"/>
              <a:t>      </a:t>
            </a:r>
            <a:r>
              <a:rPr lang="fr-FR" b="1" dirty="0">
                <a:latin typeface="+mn-lt"/>
              </a:rPr>
              <a:t>SPORT EN ENTREPRISE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F759AC3-2496-0CC4-DAD9-FDE0146208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420897" cy="4351338"/>
          </a:xfrm>
        </p:spPr>
        <p:txBody>
          <a:bodyPr>
            <a:normAutofit/>
          </a:bodyPr>
          <a:lstStyle/>
          <a:p>
            <a:r>
              <a:rPr lang="fr-FR" dirty="0"/>
              <a:t>Participation à la soirée ANDRH coorganisée avec SPSTI en présence d’une vingtaine de DRH locaux ayant entrainé une demi douzaine de contacts avec des entreprises</a:t>
            </a:r>
          </a:p>
          <a:p>
            <a:r>
              <a:rPr lang="fr-FR" dirty="0"/>
              <a:t>Convention signée avec le CSP:</a:t>
            </a:r>
          </a:p>
          <a:p>
            <a:pPr marL="0" indent="0">
              <a:buNone/>
            </a:pPr>
            <a:r>
              <a:rPr lang="fr-FR" dirty="0"/>
              <a:t>    - Sensibilisation de leurs entreprises partenaires</a:t>
            </a:r>
          </a:p>
          <a:p>
            <a:pPr marL="0" indent="0">
              <a:buNone/>
            </a:pPr>
            <a:r>
              <a:rPr lang="fr-FR" dirty="0"/>
              <a:t>    - Présence des éducateurs au tournoi basket 3x3 place de la République</a:t>
            </a:r>
          </a:p>
          <a:p>
            <a:pPr marL="0" indent="0">
              <a:buNone/>
            </a:pPr>
            <a:r>
              <a:rPr lang="fr-FR" dirty="0"/>
              <a:t>    - Participation au projet jeunes avec BIJOU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6905C24-BB86-13E7-4781-704014500B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71" y="0"/>
            <a:ext cx="895350" cy="1333500"/>
          </a:xfrm>
          <a:prstGeom prst="rect">
            <a:avLst/>
          </a:prstGeom>
        </p:spPr>
      </p:pic>
      <p:pic>
        <p:nvPicPr>
          <p:cNvPr id="1026" name="Picture 2" descr="Service de santé au travail – SPSTI 23-87 - Onco-Nouvelle-Aquitaine">
            <a:extLst>
              <a:ext uri="{FF2B5EF4-FFF2-40B4-BE49-F238E27FC236}">
                <a16:creationId xmlns:a16="http://schemas.microsoft.com/office/drawing/2014/main" id="{92610803-9698-37B8-7067-B84252F987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7725" y="1994238"/>
            <a:ext cx="2362710" cy="1012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adeleines Bijou Saint-Yrieix-La-Perche Magasins d'usine">
            <a:extLst>
              <a:ext uri="{FF2B5EF4-FFF2-40B4-BE49-F238E27FC236}">
                <a16:creationId xmlns:a16="http://schemas.microsoft.com/office/drawing/2014/main" id="{4072FF68-434E-1A3C-69CA-BE2C5A32E4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4439" y="3432731"/>
            <a:ext cx="2212258" cy="1188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ARMONIE MUTUELLE Assurances - Mutuelles à Angers (49)">
            <a:extLst>
              <a:ext uri="{FF2B5EF4-FFF2-40B4-BE49-F238E27FC236}">
                <a16:creationId xmlns:a16="http://schemas.microsoft.com/office/drawing/2014/main" id="{2173B3A3-0CF4-E3F0-76D8-C4C618E4D5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3703" y="5188074"/>
            <a:ext cx="1111967" cy="1311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Limoges CSP: match live streaming &amp; TV | Calendrier">
            <a:extLst>
              <a:ext uri="{FF2B5EF4-FFF2-40B4-BE49-F238E27FC236}">
                <a16:creationId xmlns:a16="http://schemas.microsoft.com/office/drawing/2014/main" id="{C9107807-F535-F848-4317-C54C4CAD64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4939" y="0"/>
            <a:ext cx="1581150" cy="158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307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84E3A0-AE00-DA75-D891-27A29A83C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latin typeface="+mn-lt"/>
              </a:rPr>
              <a:t>Evènements Grand Public : participation LSS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46B589C-65C9-510A-5F4F-864053A7B3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Mars : Mars bleu Limoges</a:t>
            </a:r>
          </a:p>
          <a:p>
            <a:r>
              <a:rPr lang="fr-FR" dirty="0"/>
              <a:t>Mai : Présentation INNOVAE  Region  </a:t>
            </a:r>
          </a:p>
          <a:p>
            <a:r>
              <a:rPr lang="fr-FR" dirty="0"/>
              <a:t>Juin : Olympiades Limoges</a:t>
            </a:r>
          </a:p>
          <a:p>
            <a:r>
              <a:rPr lang="fr-FR" dirty="0"/>
              <a:t>Juin : Journée EPGV</a:t>
            </a:r>
          </a:p>
          <a:p>
            <a:r>
              <a:rPr lang="fr-FR" dirty="0"/>
              <a:t>Septembre : Fête du sport Limoges </a:t>
            </a:r>
          </a:p>
          <a:p>
            <a:r>
              <a:rPr lang="fr-FR" dirty="0"/>
              <a:t>Septembre: AP et pathologies Saint Leonard </a:t>
            </a:r>
          </a:p>
          <a:p>
            <a:r>
              <a:rPr lang="fr-FR" dirty="0"/>
              <a:t>Septembre: CINE DEBAT BFM Limoges Adultes / enfants </a:t>
            </a:r>
          </a:p>
          <a:p>
            <a:r>
              <a:rPr lang="fr-FR" dirty="0"/>
              <a:t>Octobre : Participation formation BAFA jeunes</a:t>
            </a:r>
          </a:p>
          <a:p>
            <a:r>
              <a:rPr lang="fr-FR" dirty="0"/>
              <a:t>Octobre : Octobre Rose Limoges / Landouge / Emailleurs / Chénieux </a:t>
            </a:r>
          </a:p>
          <a:p>
            <a:r>
              <a:rPr lang="fr-FR" dirty="0"/>
              <a:t>Novembre : Semaine de la dénutrition / journée du diabète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98D459C-C6DC-C455-7272-8E575C1FC2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7379" y="230188"/>
            <a:ext cx="89535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7792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1E5F4A-EA7A-C4B0-27E7-A0C4B4244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187" y="500062"/>
            <a:ext cx="10515600" cy="1325563"/>
          </a:xfrm>
        </p:spPr>
        <p:txBody>
          <a:bodyPr/>
          <a:lstStyle/>
          <a:p>
            <a:r>
              <a:rPr lang="fr-FR" b="1" dirty="0">
                <a:latin typeface="+mn-lt"/>
              </a:rPr>
              <a:t>Formations professionnelles de sante 2025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49EDCF1-BB37-F2D2-6AB3-4037758E4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00747"/>
            <a:ext cx="10515600" cy="3876215"/>
          </a:xfrm>
        </p:spPr>
        <p:txBody>
          <a:bodyPr/>
          <a:lstStyle/>
          <a:p>
            <a:r>
              <a:rPr lang="fr-FR" dirty="0"/>
              <a:t>DU cancer du sein mars 2025</a:t>
            </a:r>
          </a:p>
          <a:p>
            <a:r>
              <a:rPr lang="fr-FR" dirty="0"/>
              <a:t>Cours HAPPY DOC  septembre 2025 </a:t>
            </a:r>
          </a:p>
          <a:p>
            <a:r>
              <a:rPr lang="fr-FR" dirty="0"/>
              <a:t>Formation Infirmiers ( IPA)</a:t>
            </a:r>
          </a:p>
          <a:p>
            <a:r>
              <a:rPr lang="fr-FR" dirty="0"/>
              <a:t>Formation école Kinésithérapeutes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3A14399-AAD8-8E2F-2A7A-3C42B93930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4112" y="240021"/>
            <a:ext cx="89535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1499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4AF94F-ABB5-1322-106E-19F8CD163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9C1509A5-D748-00EC-DA5E-98AD63E3D7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950" t="2971" r="5678"/>
          <a:stretch>
            <a:fillRect/>
          </a:stretch>
        </p:blipFill>
        <p:spPr>
          <a:xfrm>
            <a:off x="363793" y="0"/>
            <a:ext cx="4611337" cy="685340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D3DABB-223E-1EB2-72EB-347156D27F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8413" y="271898"/>
            <a:ext cx="5604387" cy="5823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5708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0048A-B8FE-99A4-BAC1-A373AAD74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LSS : assemblée générale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A69F59C-68BE-FEFB-A188-D8E7AAF764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6000" dirty="0"/>
              <a:t>Questions ? Commentaires ?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11621A7-2485-3327-1636-11842FD63C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5705" y="96888"/>
            <a:ext cx="896190" cy="133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0417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Espace réservé du contenu 2"/>
          <p:cNvSpPr>
            <a:spLocks noGrp="1"/>
          </p:cNvSpPr>
          <p:nvPr>
            <p:ph idx="1"/>
          </p:nvPr>
        </p:nvSpPr>
        <p:spPr>
          <a:xfrm>
            <a:off x="1529917" y="2276872"/>
            <a:ext cx="9144000" cy="1224136"/>
          </a:xfrm>
        </p:spPr>
        <p:txBody>
          <a:bodyPr>
            <a:normAutofit/>
          </a:bodyPr>
          <a:lstStyle/>
          <a:p>
            <a:pPr marL="3175" lvl="1" indent="0" algn="ctr">
              <a:buNone/>
            </a:pPr>
            <a:endParaRPr lang="fr-FR" dirty="0">
              <a:latin typeface="Calibri"/>
              <a:cs typeface="Calibri"/>
            </a:endParaRPr>
          </a:p>
        </p:txBody>
      </p:sp>
      <p:pic>
        <p:nvPicPr>
          <p:cNvPr id="28674" name="Image 1" descr="Logo Titre LSS.tif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8153" y="1664320"/>
            <a:ext cx="4549280" cy="2016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Espace réservé du contenu 2"/>
          <p:cNvSpPr txBox="1">
            <a:spLocks/>
          </p:cNvSpPr>
          <p:nvPr/>
        </p:nvSpPr>
        <p:spPr bwMode="auto">
          <a:xfrm>
            <a:off x="1" y="4077072"/>
            <a:ext cx="7452852" cy="1635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1" indent="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  <a:cs typeface="Calibri"/>
              </a:rPr>
              <a:t>	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  <a:cs typeface="Calibri"/>
              </a:rPr>
              <a:t>https://www.limousin-sport-sante.fr</a:t>
            </a:r>
          </a:p>
          <a:p>
            <a:pPr marL="0" marR="0" lvl="1" indent="0" algn="l" defTabSz="914400" rtl="0" eaLnBrk="0" fontAlgn="auto" latinLnBrk="0" hangingPunct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  <a:cs typeface="Calibri"/>
              </a:rPr>
              <a:t>		 :  Limousinsportsante</a:t>
            </a:r>
          </a:p>
          <a:p>
            <a:pPr marL="0" marR="0" lvl="1" indent="0" algn="l" defTabSz="914400" rtl="0" eaLnBrk="0" fontAlgn="auto" latinLnBrk="0" hangingPunct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  <a:cs typeface="Calibri"/>
              </a:rPr>
              <a:t>	Email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  <a:cs typeface="Calibri"/>
              </a:rPr>
              <a:t> :  limousinsportsante@orange.fr</a:t>
            </a:r>
          </a:p>
        </p:txBody>
      </p:sp>
      <p:pic>
        <p:nvPicPr>
          <p:cNvPr id="28677" name="Image 2" descr="image Facebook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366" y="4841352"/>
            <a:ext cx="5857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E46CF01-3A8D-6FD6-B30E-C9CEDA5B70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2931" y="274340"/>
            <a:ext cx="1714500" cy="17145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DC381C8-7C2F-78B3-C717-066BDE271894}"/>
              </a:ext>
            </a:extLst>
          </p:cNvPr>
          <p:cNvSpPr txBox="1"/>
          <p:nvPr/>
        </p:nvSpPr>
        <p:spPr>
          <a:xfrm>
            <a:off x="8711382" y="4798142"/>
            <a:ext cx="3095680" cy="1323439"/>
          </a:xfrm>
          <a:prstGeom prst="rect">
            <a:avLst/>
          </a:prstGeom>
          <a:noFill/>
          <a:scene3d>
            <a:camera prst="isometricLeftDown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fr-FR" sz="8000" dirty="0"/>
              <a:t>merci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622959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 xmlns:p14="http://schemas.microsoft.com/office/powerpoint/2010/main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1270</Words>
  <Application>Microsoft Office PowerPoint</Application>
  <PresentationFormat>Grand écran</PresentationFormat>
  <Paragraphs>195</Paragraphs>
  <Slides>24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Thème Office</vt:lpstr>
      <vt:lpstr>            LIMOUSIN SPORT SANTE    assemblée générale     11 juin 2026</vt:lpstr>
      <vt:lpstr>                CONSEIL D’ADMINISTRATION</vt:lpstr>
      <vt:lpstr>                        BUREAU ET SALARIES</vt:lpstr>
      <vt:lpstr>Que porte Limousin Sport sante ? </vt:lpstr>
      <vt:lpstr>  LIMOUSIN SPORT SANTE THERAPEUTIQUE</vt:lpstr>
      <vt:lpstr>CARTE DES STRUCTURES SSBE HAUTE VIENNE</vt:lpstr>
      <vt:lpstr>Nombre d’inclusions par année ( données SAPA) </vt:lpstr>
      <vt:lpstr>Nombre d’inclusions par mois sur 2025 ( SAPA)</vt:lpstr>
      <vt:lpstr>Nombre de médecins prescripteurs en 2025 ( SAPA)</vt:lpstr>
      <vt:lpstr>Passerelles cancers : partenariat avec la ligue contre le cancer signé en décembre 2024</vt:lpstr>
      <vt:lpstr>EVALUATION LSS S VIELOTTE Laboratoire HAVAE ( S Mandigout )</vt:lpstr>
      <vt:lpstr>EVALUATION LSS Soleane  Vielotte laboratoire HAVAE ( S Mandigout )</vt:lpstr>
      <vt:lpstr>Evolution du 6 min marche </vt:lpstr>
      <vt:lpstr>       NOUVEAUTES PEPS HAUTE VIENNE 2026 </vt:lpstr>
      <vt:lpstr>                          PROJETS 2026</vt:lpstr>
      <vt:lpstr>PASSERELLES « JEUNES » 16-25 ans</vt:lpstr>
      <vt:lpstr>PASSERELLES « JEUNES » 16-25 ans</vt:lpstr>
      <vt:lpstr>PASSERELLES « JEUNES »</vt:lpstr>
      <vt:lpstr>      SPORT EN ENTREPRISE</vt:lpstr>
      <vt:lpstr>Evènements Grand Public : participation LSS </vt:lpstr>
      <vt:lpstr>Formations professionnelles de sante 2025</vt:lpstr>
      <vt:lpstr>Présentation PowerPoint</vt:lpstr>
      <vt:lpstr>LSS : assemblée générale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René Cahen</dc:creator>
  <cp:lastModifiedBy>René Cahen</cp:lastModifiedBy>
  <cp:revision>24</cp:revision>
  <dcterms:created xsi:type="dcterms:W3CDTF">2026-05-23T17:29:49Z</dcterms:created>
  <dcterms:modified xsi:type="dcterms:W3CDTF">2026-06-11T16:33:14Z</dcterms:modified>
</cp:coreProperties>
</file>